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17"/>
  </p:notesMasterIdLst>
  <p:sldIdLst>
    <p:sldId id="398" r:id="rId2"/>
    <p:sldId id="320" r:id="rId3"/>
    <p:sldId id="323" r:id="rId4"/>
    <p:sldId id="269" r:id="rId5"/>
    <p:sldId id="399" r:id="rId6"/>
    <p:sldId id="310" r:id="rId7"/>
    <p:sldId id="311" r:id="rId8"/>
    <p:sldId id="314" r:id="rId9"/>
    <p:sldId id="348" r:id="rId10"/>
    <p:sldId id="318" r:id="rId11"/>
    <p:sldId id="400" r:id="rId12"/>
    <p:sldId id="319" r:id="rId13"/>
    <p:sldId id="401" r:id="rId14"/>
    <p:sldId id="402" r:id="rId15"/>
    <p:sldId id="403" r:id="rId16"/>
  </p:sldIdLst>
  <p:sldSz cx="13817600" cy="7772400"/>
  <p:notesSz cx="6858000" cy="91170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301" autoAdjust="0"/>
  </p:normalViewPr>
  <p:slideViewPr>
    <p:cSldViewPr>
      <p:cViewPr varScale="1">
        <p:scale>
          <a:sx n="95" d="100"/>
          <a:sy n="95" d="100"/>
        </p:scale>
        <p:origin x="114" y="126"/>
      </p:cViewPr>
      <p:guideLst>
        <p:guide orient="horz" pos="2448"/>
        <p:guide pos="43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63CF-6738-4583-AC2F-CF9DA328E97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2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A7B3-FEC7-4FD6-B47A-9E90901E778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22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858A-20DC-4DDD-847B-C85A2883FC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70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7C6A-E38B-4C46-8661-DA9FB6C6FF6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648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3CE3-082B-442B-BF85-8859A9126A8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41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7126-418A-46A9-8961-253B064B69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58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2F6D-A097-4660-BE80-5AF2F8AADC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48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A234-20D8-4609-B7D5-CDE3830CDAD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44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 anchor="t"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21639-DB02-47C4-BFB2-0A96C43A7E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237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25C1-AF79-4696-BC82-3F6109BEB15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94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6D03-A71B-4DCC-AA98-9E1503CA046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83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7CE07-7C22-74F1-1F6D-88F52F25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0" y="228600"/>
            <a:ext cx="12435840" cy="1447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A6582-2B7B-97DA-C687-43A265D6738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90880" y="1812926"/>
            <a:ext cx="6102773" cy="573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7B852-8085-07FC-6B1D-4924337CA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3947" y="1812926"/>
            <a:ext cx="6102773" cy="573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6C3D6-10B8-D20B-D1BC-FD529D928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781280" y="7239000"/>
            <a:ext cx="806027" cy="363538"/>
          </a:xfrm>
        </p:spPr>
        <p:txBody>
          <a:bodyPr/>
          <a:lstStyle>
            <a:lvl1pPr>
              <a:defRPr/>
            </a:lvl1pPr>
          </a:lstStyle>
          <a:p>
            <a:fld id="{BDEC1C24-B706-4A33-B993-49C97A0C48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68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EF090-FE56-47E8-AD3C-DA1B1D3552F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F1FAE3D0-D03B-957E-2E46-0C91B4BDE6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440" y="1295401"/>
            <a:ext cx="13126720" cy="6303963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CC0099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41413EF1-2610-E4E1-9EA1-3D2E31CFD8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440" y="228600"/>
            <a:ext cx="13126720" cy="1468438"/>
          </a:xfrm>
          <a:prstGeom prst="roundRect">
            <a:avLst>
              <a:gd name="adj" fmla="val 50000"/>
            </a:avLst>
          </a:prstGeom>
          <a:solidFill>
            <a:srgbClr val="0066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235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9E902540-44A3-A101-2023-058025D64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Consequences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45B5717-AB91-FB04-C719-899A4065F1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981200"/>
            <a:ext cx="9189720" cy="5334000"/>
          </a:xfrm>
        </p:spPr>
        <p:txBody>
          <a:bodyPr>
            <a:normAutofit fontScale="92500" lnSpcReduction="10000"/>
          </a:bodyPr>
          <a:lstStyle/>
          <a:p>
            <a:pPr marL="700470" indent="-700470"/>
            <a:r>
              <a:rPr lang="en-US" altLang="en-US" sz="4231" dirty="0"/>
              <a:t>Ecclesiastes 7:4-6</a:t>
            </a:r>
          </a:p>
          <a:p>
            <a:pPr marL="700470" indent="-700470"/>
            <a:r>
              <a:rPr lang="en-US" altLang="en-US" sz="4231" dirty="0"/>
              <a:t>This world is filled with this kind of wisdom!</a:t>
            </a:r>
          </a:p>
          <a:p>
            <a:pPr marL="700470" indent="-700470"/>
            <a:r>
              <a:rPr lang="en-US" altLang="en-US" sz="4231" dirty="0"/>
              <a:t>What if they showed the other side of the beer commercials?</a:t>
            </a:r>
          </a:p>
          <a:p>
            <a:pPr marL="700470" indent="-700470"/>
            <a:r>
              <a:rPr lang="en-US" altLang="en-US" sz="4231" dirty="0"/>
              <a:t>One can have God centered goals and suffer.</a:t>
            </a:r>
          </a:p>
          <a:p>
            <a:pPr marL="700470" indent="-700470"/>
            <a:r>
              <a:rPr lang="en-US" altLang="en-US" sz="4231" dirty="0"/>
              <a:t>May suffer from lack of Wisdom –</a:t>
            </a:r>
          </a:p>
          <a:p>
            <a:pPr marL="700470" indent="-700470"/>
            <a:r>
              <a:rPr lang="en-US" altLang="en-US" sz="4231" dirty="0"/>
              <a:t>Proverbs 10:21-25; James 1:5,6</a:t>
            </a:r>
          </a:p>
        </p:txBody>
      </p:sp>
      <p:pic>
        <p:nvPicPr>
          <p:cNvPr id="90116" name="Picture 4">
            <a:extLst>
              <a:ext uri="{FF2B5EF4-FFF2-40B4-BE49-F238E27FC236}">
                <a16:creationId xmlns:a16="http://schemas.microsoft.com/office/drawing/2014/main" id="{02DB0E2D-25D6-81A2-63C6-D9AFF2C561D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81256" y="914400"/>
            <a:ext cx="4351584" cy="376625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B0DBF97-ECA7-2A09-FF64-06C6CCCC9C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AB840-F517-481D-B357-19D04B8B6213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4" grpId="1"/>
      <p:bldP spid="901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FA8D850A-7215-C5FA-340F-ABDFDC3EEC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en-US" sz="6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Law of Unintended Consequences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308E6084-21A9-F569-FE89-DF24573B447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752600"/>
            <a:ext cx="11018520" cy="5486400"/>
          </a:xfrm>
        </p:spPr>
        <p:txBody>
          <a:bodyPr>
            <a:normAutofit fontScale="77500" lnSpcReduction="20000"/>
          </a:bodyPr>
          <a:lstStyle/>
          <a:p>
            <a:pPr marL="700470" indent="-700470"/>
            <a:r>
              <a:rPr lang="en-US" altLang="en-US" sz="4836" dirty="0"/>
              <a:t>Our government has often  demonstrated this principle!</a:t>
            </a:r>
          </a:p>
          <a:p>
            <a:pPr marL="700470" indent="-700470"/>
            <a:r>
              <a:rPr lang="en-US" altLang="en-US" sz="4836" dirty="0"/>
              <a:t>What was welfare designed to do?		            What did we get?</a:t>
            </a:r>
          </a:p>
          <a:p>
            <a:pPr marL="700470" indent="-700470"/>
            <a:r>
              <a:rPr lang="en-US" altLang="en-US" sz="4836" dirty="0"/>
              <a:t>What was “no-fault” divorce designed to do?      What did we get?</a:t>
            </a:r>
          </a:p>
          <a:p>
            <a:pPr marL="700470" indent="-700470"/>
            <a:r>
              <a:rPr lang="en-US" altLang="en-US" sz="4836" dirty="0"/>
              <a:t>David’s building a new ox cart to carry the Ark of the Covenant – 2 Samuel 6:3-8; 1 Chronicles 15:12,13</a:t>
            </a:r>
          </a:p>
          <a:p>
            <a:pPr marL="700470" indent="-700470"/>
            <a:r>
              <a:rPr lang="en-US" altLang="en-US" sz="4836" dirty="0"/>
              <a:t>GOALS may be REASONABLE</a:t>
            </a:r>
          </a:p>
          <a:p>
            <a:pPr marL="700470" indent="-700470"/>
            <a:r>
              <a:rPr lang="en-US" altLang="en-US" sz="4836" dirty="0"/>
              <a:t>MOTIVES may be GOOD</a:t>
            </a:r>
          </a:p>
          <a:p>
            <a:pPr marL="700470" indent="-700470"/>
            <a:r>
              <a:rPr lang="en-US" altLang="en-US" sz="4836" dirty="0"/>
              <a:t>May have been ENCOURAGED BY OTHERS</a:t>
            </a:r>
          </a:p>
        </p:txBody>
      </p:sp>
      <p:pic>
        <p:nvPicPr>
          <p:cNvPr id="93188" name="Picture 4">
            <a:extLst>
              <a:ext uri="{FF2B5EF4-FFF2-40B4-BE49-F238E27FC236}">
                <a16:creationId xmlns:a16="http://schemas.microsoft.com/office/drawing/2014/main" id="{D643D5B3-2652-239B-2078-1469474D425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0200" y="1208437"/>
            <a:ext cx="3327400" cy="34502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636A5AB-E735-05CB-BB66-F847F6BB2D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20BEA-A22A-408E-9C6D-8670A39F134B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B70DD6CB-74BE-0AD7-5C93-6901C26A2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know the consequences?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2E4368D2-537D-A16C-9312-547DBA3D4B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2133600"/>
            <a:ext cx="9570720" cy="4876800"/>
          </a:xfrm>
        </p:spPr>
        <p:txBody>
          <a:bodyPr/>
          <a:lstStyle/>
          <a:p>
            <a:pPr marL="700470" indent="-700470"/>
            <a:r>
              <a:rPr lang="en-US" altLang="en-US" sz="4231" dirty="0"/>
              <a:t>We cannot anticipate all consequences.</a:t>
            </a:r>
          </a:p>
          <a:p>
            <a:pPr marL="700470" indent="-700470"/>
            <a:r>
              <a:rPr lang="en-US" altLang="en-US" sz="4231" dirty="0"/>
              <a:t>Did Solomon understand?</a:t>
            </a:r>
          </a:p>
          <a:p>
            <a:pPr marL="700470" indent="-700470"/>
            <a:r>
              <a:rPr lang="en-US" altLang="en-US" sz="4231" dirty="0"/>
              <a:t>Ecclesiastes 1:17; 2:10,11</a:t>
            </a:r>
          </a:p>
          <a:p>
            <a:pPr marL="700470" indent="-700470"/>
            <a:r>
              <a:rPr lang="en-US" altLang="en-US" sz="4231" dirty="0"/>
              <a:t>If he had known he would have taken another path – 1 Kings 11:4, 9, 11</a:t>
            </a:r>
          </a:p>
          <a:p>
            <a:pPr marL="700470" indent="-700470"/>
            <a:r>
              <a:rPr lang="en-US" altLang="en-US" sz="4231" dirty="0"/>
              <a:t>How many men could you name that exemplify this?  Judas, Achan, 10 Spies</a:t>
            </a:r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9AF86D69-95C6-C581-5741-0A57A67927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800" y="2731040"/>
            <a:ext cx="3424136" cy="3453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20F72B2-21DA-381F-0C8E-2C2B279C87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1970A1-DC73-47A4-9BD5-268B57844C8C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E242C-B535-7671-C0BE-3102389E0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98E77CED-9EDA-8108-530C-09D0C831A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know the consequences?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A48D477B-A93F-1DC8-5BD7-1ED42BF04EE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752600"/>
            <a:ext cx="9570720" cy="5257800"/>
          </a:xfrm>
        </p:spPr>
        <p:txBody>
          <a:bodyPr>
            <a:normAutofit/>
          </a:bodyPr>
          <a:lstStyle/>
          <a:p>
            <a:pPr marL="700470" indent="-700470"/>
            <a:r>
              <a:rPr lang="en-US" altLang="en-US" sz="4000" dirty="0"/>
              <a:t>Satan can use our fear of consequence to his advantage!  Hebrews 2:14,15</a:t>
            </a:r>
          </a:p>
          <a:p>
            <a:pPr marL="700470" indent="-700470"/>
            <a:r>
              <a:rPr lang="en-US" altLang="en-US" sz="4000" dirty="0"/>
              <a:t>What did the SPIES fear?</a:t>
            </a:r>
          </a:p>
          <a:p>
            <a:pPr marL="700470" indent="-700470"/>
            <a:r>
              <a:rPr lang="en-US" altLang="en-US" sz="4000" dirty="0"/>
              <a:t>What did the ONE TALENT man fear?</a:t>
            </a:r>
          </a:p>
          <a:p>
            <a:pPr marL="700470" indent="-700470"/>
            <a:r>
              <a:rPr lang="en-US" altLang="en-US" sz="4000" dirty="0"/>
              <a:t>What did the JEWS fear?   John 11:48-50</a:t>
            </a:r>
          </a:p>
          <a:p>
            <a:pPr marL="700470" indent="-700470"/>
            <a:r>
              <a:rPr lang="en-US" altLang="en-US" sz="4000" dirty="0"/>
              <a:t>God wants us to be concerned about consequences – Galatians 6:7,8</a:t>
            </a:r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2C9BBE2D-EBAE-B34F-0A43-D6A49FC02CB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600" y="2731040"/>
            <a:ext cx="3424136" cy="3453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0B53B59-5709-19EB-E021-E4B3DCC4F1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1970A1-DC73-47A4-9BD5-268B57844C8C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015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09972495-FB53-FFA4-C746-8AA884F78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know the consequences?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C9405CC1-4384-0947-8935-0EC3E10AA2E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2133600"/>
            <a:ext cx="8199120" cy="4876800"/>
          </a:xfrm>
        </p:spPr>
        <p:txBody>
          <a:bodyPr>
            <a:normAutofit fontScale="92500" lnSpcReduction="10000"/>
          </a:bodyPr>
          <a:lstStyle/>
          <a:p>
            <a:pPr marL="700470" indent="-700470"/>
            <a:r>
              <a:rPr lang="en-US" altLang="en-US" sz="4836" dirty="0"/>
              <a:t>God does not tell us all possible consequences.</a:t>
            </a:r>
          </a:p>
          <a:p>
            <a:pPr marL="700470" indent="-700470"/>
            <a:r>
              <a:rPr lang="en-US" altLang="en-US" sz="4836" dirty="0"/>
              <a:t>He does however tell us the path to take!  </a:t>
            </a:r>
          </a:p>
          <a:p>
            <a:pPr marL="700470" indent="-700470"/>
            <a:r>
              <a:rPr lang="en-US" altLang="en-US" sz="4836" dirty="0"/>
              <a:t>Psalm 37:23-25 “The steps of a good man are ordered by the LORD, And He delights in his way.”</a:t>
            </a:r>
          </a:p>
        </p:txBody>
      </p:sp>
      <p:pic>
        <p:nvPicPr>
          <p:cNvPr id="79876" name="Picture 4">
            <a:extLst>
              <a:ext uri="{FF2B5EF4-FFF2-40B4-BE49-F238E27FC236}">
                <a16:creationId xmlns:a16="http://schemas.microsoft.com/office/drawing/2014/main" id="{92200C0D-DDB2-D5CB-E1AC-63804B8901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600" y="2731040"/>
            <a:ext cx="3424136" cy="3453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3B49879-DA80-CC50-D0E3-DCB23728BC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86F1-17D4-4C03-9379-7C155B64A6F9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AB70F10F-5AC0-8BB3-9B48-AC2FB6EF1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880" y="228600"/>
            <a:ext cx="12771120" cy="1447800"/>
          </a:xfrm>
        </p:spPr>
        <p:txBody>
          <a:bodyPr>
            <a:noAutofit/>
          </a:bodyPr>
          <a:lstStyle/>
          <a:p>
            <a:r>
              <a:rPr lang="en-US" altLang="en-US" sz="5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Unintended Consequences For Local Churches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D75476D-5683-90BC-AA7F-90A64A3F8B4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2209800"/>
            <a:ext cx="9342120" cy="4876800"/>
          </a:xfrm>
        </p:spPr>
        <p:txBody>
          <a:bodyPr>
            <a:normAutofit fontScale="92500"/>
          </a:bodyPr>
          <a:lstStyle/>
          <a:p>
            <a:pPr marL="700470" indent="-700470">
              <a:lnSpc>
                <a:spcPct val="100000"/>
              </a:lnSpc>
            </a:pPr>
            <a:r>
              <a:rPr lang="en-US" altLang="en-US" sz="4836" b="1" dirty="0"/>
              <a:t>How should we help members overcome boredom?</a:t>
            </a:r>
          </a:p>
          <a:p>
            <a:pPr marL="700470" indent="-700470"/>
            <a:r>
              <a:rPr lang="en-US" altLang="en-US" sz="4836" b="1" dirty="0"/>
              <a:t>Do we seek the root of the problem or deal with the symptom?</a:t>
            </a:r>
          </a:p>
          <a:p>
            <a:pPr marL="700470" indent="-700470"/>
            <a:r>
              <a:rPr lang="en-US" altLang="en-US" sz="4836" b="1" dirty="0"/>
              <a:t>What has been the effect of contemporary worship?  John 4:24</a:t>
            </a:r>
          </a:p>
          <a:p>
            <a:pPr marL="700470" indent="-700470"/>
            <a:endParaRPr lang="en-US" altLang="en-US" sz="4836" b="1" dirty="0"/>
          </a:p>
        </p:txBody>
      </p:sp>
      <p:pic>
        <p:nvPicPr>
          <p:cNvPr id="80902" name="Picture 6">
            <a:extLst>
              <a:ext uri="{FF2B5EF4-FFF2-40B4-BE49-F238E27FC236}">
                <a16:creationId xmlns:a16="http://schemas.microsoft.com/office/drawing/2014/main" id="{4E910BFF-321C-4702-C051-6A3C1C9E5AC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85400" y="2450697"/>
            <a:ext cx="3159337" cy="33080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633F57F-593E-CD2D-99BF-3F8503A48D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111D2-7124-488D-8209-2E2BC14DBF64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0B437C48-6427-834F-DE3F-CE07FA681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Reach The Lost?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5728F7D8-1E69-3992-AC3C-1C45978F72E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63600" y="1828800"/>
            <a:ext cx="12090400" cy="5181600"/>
          </a:xfrm>
        </p:spPr>
        <p:txBody>
          <a:bodyPr/>
          <a:lstStyle/>
          <a:p>
            <a:pPr marL="700470" indent="-700470"/>
            <a:r>
              <a:rPr lang="en-US" altLang="en-US" sz="4836" b="1" dirty="0"/>
              <a:t>Some have decided to address the “symptom” of numbers.</a:t>
            </a:r>
          </a:p>
          <a:p>
            <a:pPr marL="700470" indent="-700470"/>
            <a:r>
              <a:rPr lang="en-US" altLang="en-US" sz="4836" b="1" dirty="0"/>
              <a:t>What is lacking in the “social gospel” and “organized evangelism?”</a:t>
            </a:r>
          </a:p>
          <a:p>
            <a:pPr marL="700470" indent="-700470"/>
            <a:r>
              <a:rPr lang="en-US" altLang="en-US" sz="4836" b="1" dirty="0"/>
              <a:t>2 Corinthians 5:10,11</a:t>
            </a:r>
          </a:p>
          <a:p>
            <a:pPr marL="700470" indent="-700470"/>
            <a:r>
              <a:rPr lang="en-US" altLang="en-US" sz="4836" b="1" dirty="0"/>
              <a:t>What have these “conversions” brought?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5F1CF75-F109-2B38-C37E-B8F2B0DFCE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E717C-9068-46F3-B3F6-1F9041A8FAFD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735720E4-A80E-4084-7DA0-7340DAC33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879" y="228600"/>
            <a:ext cx="12896427" cy="1447800"/>
          </a:xfrm>
        </p:spPr>
        <p:txBody>
          <a:bodyPr>
            <a:noAutofit/>
          </a:bodyPr>
          <a:lstStyle/>
          <a:p>
            <a:r>
              <a:rPr lang="en-US" altLang="en-US" sz="5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Deal With Problems &amp; Division?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7340DBD6-99B9-3837-5F52-C8FB83E120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828800"/>
            <a:ext cx="12090400" cy="5181600"/>
          </a:xfrm>
        </p:spPr>
        <p:txBody>
          <a:bodyPr>
            <a:normAutofit fontScale="77500" lnSpcReduction="20000"/>
          </a:bodyPr>
          <a:lstStyle/>
          <a:p>
            <a:pPr marL="700470" indent="-700470">
              <a:lnSpc>
                <a:spcPct val="120000"/>
              </a:lnSpc>
            </a:pPr>
            <a:r>
              <a:rPr lang="en-US" altLang="en-US" sz="4836" b="1" dirty="0"/>
              <a:t>“Heresy is better than schism…if you must make a choice between heresy and schism, always choose heresy,…”  P.J. Lee to 500 Episcopalians</a:t>
            </a:r>
          </a:p>
          <a:p>
            <a:pPr marL="700470" indent="-700470">
              <a:lnSpc>
                <a:spcPct val="120000"/>
              </a:lnSpc>
            </a:pPr>
            <a:r>
              <a:rPr lang="en-US" altLang="en-US" sz="4836" b="1" dirty="0"/>
              <a:t>What is the consequence of heresy?  Galatians 5:19-21  “those who practice such things will not inherit the kingdom of God.”</a:t>
            </a:r>
          </a:p>
          <a:p>
            <a:pPr marL="700470" indent="-700470">
              <a:lnSpc>
                <a:spcPct val="120000"/>
              </a:lnSpc>
            </a:pPr>
            <a:r>
              <a:rPr lang="en-US" altLang="en-US" sz="4836" b="1" dirty="0"/>
              <a:t>There is nothing humorous about the word HERETIC or HELL!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8694F11-4B43-BA8F-C077-24D4A87BC6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DA92-4E90-4F72-9111-71E6898F380A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5983DD9A-42A9-C3A8-226A-5A09B3DA6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587" y="228600"/>
            <a:ext cx="12896425" cy="1447800"/>
          </a:xfrm>
        </p:spPr>
        <p:txBody>
          <a:bodyPr>
            <a:noAutofit/>
          </a:bodyPr>
          <a:lstStyle/>
          <a:p>
            <a:r>
              <a:rPr lang="en-US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Unintended Consequences for Individual Christians</a:t>
            </a:r>
            <a:endParaRPr lang="en-US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0A27A7CF-A5C9-0ED0-327B-BBE96B2BC4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828801"/>
            <a:ext cx="9723120" cy="5486399"/>
          </a:xfrm>
        </p:spPr>
        <p:txBody>
          <a:bodyPr/>
          <a:lstStyle/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How do we build faith in our Children? (Proverbs 22:6)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Did God want Israel to avoid ridicule?   He counted on it!  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Genesis 46:31-34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Matthew 5:11,12</a:t>
            </a:r>
          </a:p>
          <a:p>
            <a:pPr marL="700470" indent="-700470"/>
            <a:endParaRPr lang="en-US" altLang="en-US" sz="4836" b="1" dirty="0"/>
          </a:p>
        </p:txBody>
      </p:sp>
      <p:pic>
        <p:nvPicPr>
          <p:cNvPr id="88070" name="Picture 6">
            <a:extLst>
              <a:ext uri="{FF2B5EF4-FFF2-40B4-BE49-F238E27FC236}">
                <a16:creationId xmlns:a16="http://schemas.microsoft.com/office/drawing/2014/main" id="{4162159B-8FE1-33FC-DAF9-050EF6E67B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87109" y="1219199"/>
            <a:ext cx="3669904" cy="289729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617BA97-D17F-A65E-4F43-4B329C9D5F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8C1E2-E2D6-4101-B708-98400D84DC5B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ECC2D-558B-BF02-7F80-BBBEDEFD0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DB7FCA7C-D118-D0C5-2F3E-06AE9D4EF6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880" y="228600"/>
            <a:ext cx="12666132" cy="1447800"/>
          </a:xfrm>
        </p:spPr>
        <p:txBody>
          <a:bodyPr>
            <a:noAutofit/>
          </a:bodyPr>
          <a:lstStyle/>
          <a:p>
            <a:r>
              <a:rPr lang="en-US" altLang="en-US" sz="5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Deal With The Issue of Fellowship?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0DF1E33A-CBFA-C21D-5916-77364968E1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828801"/>
            <a:ext cx="12313920" cy="5486399"/>
          </a:xfrm>
        </p:spPr>
        <p:txBody>
          <a:bodyPr>
            <a:normAutofit lnSpcReduction="10000"/>
          </a:bodyPr>
          <a:lstStyle/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Some seek a human catechism. 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Where is their faith?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Want to do only what is NECESSARY to make themselves look respectable!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Should we seek peace at any price? </a:t>
            </a:r>
          </a:p>
          <a:p>
            <a:pPr marL="700470" indent="-700470">
              <a:lnSpc>
                <a:spcPct val="100000"/>
              </a:lnSpc>
            </a:pPr>
            <a:r>
              <a:rPr lang="en-US" altLang="en-US" sz="4800" b="1" dirty="0"/>
              <a:t>Romans 16:17,18 “such do not serve our Lord Jesus Christ”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6D623EC-FAE4-09ED-5327-05F317E1B0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8C1E2-E2D6-4101-B708-98400D84DC5B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0785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0DF98DD-5BC5-3086-AF01-997E254C0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avoid the consequences?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D39A8107-34C8-FE2E-058C-C27B41C9769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2011345"/>
            <a:ext cx="12090400" cy="5257800"/>
          </a:xfrm>
        </p:spPr>
        <p:txBody>
          <a:bodyPr>
            <a:normAutofit lnSpcReduction="10000"/>
          </a:bodyPr>
          <a:lstStyle/>
          <a:p>
            <a:pPr marL="700470" indent="-700470"/>
            <a:r>
              <a:rPr lang="en-US" altLang="en-US" sz="4836" dirty="0"/>
              <a:t>Seek the wisdom of God!  Romans 8:28 </a:t>
            </a:r>
          </a:p>
          <a:p>
            <a:pPr marL="700470" indent="-700470"/>
            <a:r>
              <a:rPr lang="en-US" altLang="en-US" sz="4836" dirty="0"/>
              <a:t>Matthew 11:28,29 “Take My yoke upon you… you will find rest for your soul.”</a:t>
            </a:r>
          </a:p>
          <a:p>
            <a:pPr marL="700470" indent="-700470"/>
            <a:r>
              <a:rPr lang="en-US" altLang="en-US" sz="4836" dirty="0"/>
              <a:t>Fight the temptation of pride.</a:t>
            </a:r>
          </a:p>
          <a:p>
            <a:pPr marL="700470" indent="-700470"/>
            <a:r>
              <a:rPr lang="en-US" altLang="en-US" sz="4836" dirty="0"/>
              <a:t>Some think they have so much of their OWN wisdom they despise GOD’S!</a:t>
            </a:r>
          </a:p>
          <a:p>
            <a:pPr marL="700470" indent="-700470"/>
            <a:r>
              <a:rPr lang="en-US" altLang="en-US" sz="4836" dirty="0"/>
              <a:t>1 Corinthians 1:26-31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924B85B-7845-31AC-A17F-D7A831140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1A59C-B900-4A7D-BD86-EB713778F7A1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3EB71-18DD-C624-33FF-D438E25B0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565356CE-A4EE-C4C4-E686-059D823BE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avoid the consequences?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18625D8D-BEED-9E67-0314-1A9304FD1A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828800"/>
            <a:ext cx="12090400" cy="5410200"/>
          </a:xfrm>
        </p:spPr>
        <p:txBody>
          <a:bodyPr>
            <a:normAutofit lnSpcReduction="10000"/>
          </a:bodyPr>
          <a:lstStyle/>
          <a:p>
            <a:pPr marL="700470" indent="-700470"/>
            <a:r>
              <a:rPr lang="en-US" altLang="en-US" sz="4836" dirty="0"/>
              <a:t>With more blessings come more temptations towards pride. </a:t>
            </a:r>
          </a:p>
          <a:p>
            <a:pPr marL="700470" indent="-700470"/>
            <a:r>
              <a:rPr lang="en-US" altLang="en-US" sz="4836" dirty="0"/>
              <a:t>1 Corinthians 8:1-2 NKJV “1 Now concerning things offered to idols: We know that we all have knowledge. Knowledge puffs up, but love edifies. 2 And if anyone thinks that he knows anything, he knows nothing yet as he ought to know.”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D2DF2F2-8DCE-C1D3-D2BA-9A7A8E24C9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1A59C-B900-4A7D-BD86-EB713778F7A1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017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charRg st="58" end="2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091">
                                            <p:txEl>
                                              <p:charRg st="58" end="29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1">
                                            <p:txEl>
                                              <p:charRg st="58" end="29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9091">
                                            <p:txEl>
                                              <p:charRg st="58" end="2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2FB06-4489-58CD-ACFB-F75D63848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624D12C9-431C-07E4-723B-A7342CE7FD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725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We avoid the consequences?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C758F1AA-660A-C2E2-BDF4-7E4E6715A6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828800"/>
            <a:ext cx="12090400" cy="5410200"/>
          </a:xfrm>
        </p:spPr>
        <p:txBody>
          <a:bodyPr>
            <a:normAutofit/>
          </a:bodyPr>
          <a:lstStyle/>
          <a:p>
            <a:pPr marL="700470" indent="-700470"/>
            <a:r>
              <a:rPr lang="en-US" altLang="en-US" sz="4836" dirty="0"/>
              <a:t>When we trust in God and His wisdom there will be blessed consequences. </a:t>
            </a:r>
          </a:p>
          <a:p>
            <a:pPr marL="700470" indent="-700470"/>
            <a:r>
              <a:rPr lang="en-US" altLang="en-US" sz="4836" dirty="0"/>
              <a:t>Hebrews 13:5,6 “The LORD is my helper; I will not fear. What can man do to me?“</a:t>
            </a:r>
          </a:p>
          <a:p>
            <a:pPr marL="700470" indent="-700470"/>
            <a:r>
              <a:rPr lang="en-US" altLang="en-US" sz="4836" dirty="0"/>
              <a:t>God’s best work comes in our weaknesses – 2 Corinthians 12:7-10 “For when I am weak, then I am strong.”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4ECBC83-6171-17A8-CB07-A65E26562F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1A59C-B900-4A7D-BD86-EB713778F7A1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32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A7004-9BEE-473C-31A5-9FDBE0B64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C04C44D1-BEB1-15F8-0759-3B6D6E4AC2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880" y="228600"/>
            <a:ext cx="12435840" cy="1371600"/>
          </a:xfrm>
        </p:spPr>
        <p:txBody>
          <a:bodyPr/>
          <a:lstStyle/>
          <a:p>
            <a:pPr algn="ctr"/>
            <a:r>
              <a:rPr lang="en-US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YOU:</a:t>
            </a:r>
            <a:endParaRPr lang="en-US" altLang="en-US" sz="816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4B47698-23ED-9839-F18A-78D8E68162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90880" y="1981200"/>
            <a:ext cx="9189720" cy="533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6600" dirty="0"/>
              <a:t>Living in the “peace of God?”</a:t>
            </a:r>
          </a:p>
          <a:p>
            <a:pPr marL="0" indent="0" algn="ctr">
              <a:buNone/>
            </a:pPr>
            <a:r>
              <a:rPr lang="en-US" altLang="en-US" sz="6600" dirty="0"/>
              <a:t>OR</a:t>
            </a:r>
          </a:p>
          <a:p>
            <a:pPr marL="0" indent="0" algn="ctr">
              <a:buNone/>
            </a:pPr>
            <a:r>
              <a:rPr lang="en-US" altLang="en-US" sz="6600" dirty="0"/>
              <a:t>In the blindness of human wisdom?</a:t>
            </a:r>
          </a:p>
        </p:txBody>
      </p:sp>
      <p:pic>
        <p:nvPicPr>
          <p:cNvPr id="90116" name="Picture 4">
            <a:extLst>
              <a:ext uri="{FF2B5EF4-FFF2-40B4-BE49-F238E27FC236}">
                <a16:creationId xmlns:a16="http://schemas.microsoft.com/office/drawing/2014/main" id="{FFFF33D6-0144-086E-33F1-F3AE2F80BB3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2400" y="1399116"/>
            <a:ext cx="4351584" cy="376625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2CFFE64-9B11-2CD1-72BF-7A6DEFC25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AB840-F517-481D-B357-19D04B8B6213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6463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4" grpId="1"/>
      <p:bldP spid="9011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2529</TotalTime>
  <Words>736</Words>
  <Application>Microsoft Office PowerPoint</Application>
  <PresentationFormat>Custom</PresentationFormat>
  <Paragraphs>86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Times New Roman</vt:lpstr>
      <vt:lpstr>Franklin Gothic Heavy</vt:lpstr>
      <vt:lpstr>Arial</vt:lpstr>
      <vt:lpstr>Franklin Gothic Medium</vt:lpstr>
      <vt:lpstr>굴림</vt:lpstr>
      <vt:lpstr>Office Theme</vt:lpstr>
      <vt:lpstr>PowerPoint Presentation</vt:lpstr>
      <vt:lpstr>Consequences</vt:lpstr>
      <vt:lpstr>The Law of Unintended Consequences</vt:lpstr>
      <vt:lpstr>Can We know the consequences?</vt:lpstr>
      <vt:lpstr>Can We know the consequences?</vt:lpstr>
      <vt:lpstr>Can We know the consequences?</vt:lpstr>
      <vt:lpstr>Unintended Consequences For Local Churches</vt:lpstr>
      <vt:lpstr>How Do We Reach The Lost?</vt:lpstr>
      <vt:lpstr>How Do We Deal With Problems &amp; Division?</vt:lpstr>
      <vt:lpstr>Unintended Consequences for Individual Christians</vt:lpstr>
      <vt:lpstr>How Do We Deal With The Issue of Fellowship?</vt:lpstr>
      <vt:lpstr>Can We avoid the consequences?</vt:lpstr>
      <vt:lpstr>Can We avoid the consequences?</vt:lpstr>
      <vt:lpstr>Can We avoid the consequences?</vt:lpstr>
      <vt:lpstr>ARE YOU: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 Believe In Jesus</dc:title>
  <dc:creator>Preferred Customer</dc:creator>
  <cp:lastModifiedBy>Gailen Evans</cp:lastModifiedBy>
  <cp:revision>79</cp:revision>
  <cp:lastPrinted>1997-10-11T20:52:50Z</cp:lastPrinted>
  <dcterms:created xsi:type="dcterms:W3CDTF">1995-05-28T16:14:30Z</dcterms:created>
  <dcterms:modified xsi:type="dcterms:W3CDTF">2024-02-21T21:57:46Z</dcterms:modified>
</cp:coreProperties>
</file>